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3"/>
  </p:notesMasterIdLst>
  <p:handoutMasterIdLst>
    <p:handoutMasterId r:id="rId4"/>
  </p:handoutMasterIdLst>
  <p:sldIdLst>
    <p:sldId id="346" r:id="rId2"/>
  </p:sldIdLst>
  <p:sldSz cx="9144000" cy="6858000" type="screen4x3"/>
  <p:notesSz cx="7099300" cy="10236200"/>
  <p:defaultTextStyle>
    <a:defPPr>
      <a:defRPr lang="en-GB"/>
    </a:defPPr>
    <a:lvl1pPr algn="l" rtl="0" fontAlgn="base">
      <a:spcBef>
        <a:spcPct val="0"/>
      </a:spcBef>
      <a:spcAft>
        <a:spcPct val="0"/>
      </a:spcAft>
      <a:defRPr sz="900" i="1" kern="1200">
        <a:solidFill>
          <a:schemeClr val="bg1"/>
        </a:solidFill>
        <a:latin typeface="Arial" pitchFamily="34" charset="0"/>
        <a:ea typeface="+mn-ea"/>
        <a:cs typeface="Arial" pitchFamily="34" charset="0"/>
      </a:defRPr>
    </a:lvl1pPr>
    <a:lvl2pPr marL="457200" algn="l" rtl="0" fontAlgn="base">
      <a:spcBef>
        <a:spcPct val="0"/>
      </a:spcBef>
      <a:spcAft>
        <a:spcPct val="0"/>
      </a:spcAft>
      <a:defRPr sz="900" i="1" kern="1200">
        <a:solidFill>
          <a:schemeClr val="bg1"/>
        </a:solidFill>
        <a:latin typeface="Arial" pitchFamily="34" charset="0"/>
        <a:ea typeface="+mn-ea"/>
        <a:cs typeface="Arial" pitchFamily="34" charset="0"/>
      </a:defRPr>
    </a:lvl2pPr>
    <a:lvl3pPr marL="914400" algn="l" rtl="0" fontAlgn="base">
      <a:spcBef>
        <a:spcPct val="0"/>
      </a:spcBef>
      <a:spcAft>
        <a:spcPct val="0"/>
      </a:spcAft>
      <a:defRPr sz="900" i="1" kern="1200">
        <a:solidFill>
          <a:schemeClr val="bg1"/>
        </a:solidFill>
        <a:latin typeface="Arial" pitchFamily="34" charset="0"/>
        <a:ea typeface="+mn-ea"/>
        <a:cs typeface="Arial" pitchFamily="34" charset="0"/>
      </a:defRPr>
    </a:lvl3pPr>
    <a:lvl4pPr marL="1371600" algn="l" rtl="0" fontAlgn="base">
      <a:spcBef>
        <a:spcPct val="0"/>
      </a:spcBef>
      <a:spcAft>
        <a:spcPct val="0"/>
      </a:spcAft>
      <a:defRPr sz="900" i="1" kern="1200">
        <a:solidFill>
          <a:schemeClr val="bg1"/>
        </a:solidFill>
        <a:latin typeface="Arial" pitchFamily="34" charset="0"/>
        <a:ea typeface="+mn-ea"/>
        <a:cs typeface="Arial" pitchFamily="34" charset="0"/>
      </a:defRPr>
    </a:lvl4pPr>
    <a:lvl5pPr marL="1828800" algn="l" rtl="0" fontAlgn="base">
      <a:spcBef>
        <a:spcPct val="0"/>
      </a:spcBef>
      <a:spcAft>
        <a:spcPct val="0"/>
      </a:spcAft>
      <a:defRPr sz="900" i="1" kern="1200">
        <a:solidFill>
          <a:schemeClr val="bg1"/>
        </a:solidFill>
        <a:latin typeface="Arial" pitchFamily="34" charset="0"/>
        <a:ea typeface="+mn-ea"/>
        <a:cs typeface="Arial" pitchFamily="34" charset="0"/>
      </a:defRPr>
    </a:lvl5pPr>
    <a:lvl6pPr marL="2286000" algn="l" defTabSz="914400" rtl="0" eaLnBrk="1" latinLnBrk="0" hangingPunct="1">
      <a:defRPr sz="900" i="1" kern="1200">
        <a:solidFill>
          <a:schemeClr val="bg1"/>
        </a:solidFill>
        <a:latin typeface="Arial" pitchFamily="34" charset="0"/>
        <a:ea typeface="+mn-ea"/>
        <a:cs typeface="Arial" pitchFamily="34" charset="0"/>
      </a:defRPr>
    </a:lvl6pPr>
    <a:lvl7pPr marL="2743200" algn="l" defTabSz="914400" rtl="0" eaLnBrk="1" latinLnBrk="0" hangingPunct="1">
      <a:defRPr sz="900" i="1" kern="1200">
        <a:solidFill>
          <a:schemeClr val="bg1"/>
        </a:solidFill>
        <a:latin typeface="Arial" pitchFamily="34" charset="0"/>
        <a:ea typeface="+mn-ea"/>
        <a:cs typeface="Arial" pitchFamily="34" charset="0"/>
      </a:defRPr>
    </a:lvl7pPr>
    <a:lvl8pPr marL="3200400" algn="l" defTabSz="914400" rtl="0" eaLnBrk="1" latinLnBrk="0" hangingPunct="1">
      <a:defRPr sz="900" i="1" kern="1200">
        <a:solidFill>
          <a:schemeClr val="bg1"/>
        </a:solidFill>
        <a:latin typeface="Arial" pitchFamily="34" charset="0"/>
        <a:ea typeface="+mn-ea"/>
        <a:cs typeface="Arial" pitchFamily="34" charset="0"/>
      </a:defRPr>
    </a:lvl8pPr>
    <a:lvl9pPr marL="3657600" algn="l" defTabSz="914400" rtl="0" eaLnBrk="1" latinLnBrk="0" hangingPunct="1">
      <a:defRPr sz="900" i="1" kern="1200">
        <a:solidFill>
          <a:schemeClr val="bg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894B2"/>
    <a:srgbClr val="505050"/>
    <a:srgbClr val="00A300"/>
    <a:srgbClr val="743063"/>
    <a:srgbClr val="FFA300"/>
    <a:srgbClr val="FF0000"/>
    <a:srgbClr val="004990"/>
    <a:srgbClr val="A7A9A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207" autoAdjust="0"/>
    <p:restoredTop sz="54233" autoAdjust="0"/>
  </p:normalViewPr>
  <p:slideViewPr>
    <p:cSldViewPr snapToGrid="0">
      <p:cViewPr>
        <p:scale>
          <a:sx n="80" d="100"/>
          <a:sy n="80" d="100"/>
        </p:scale>
        <p:origin x="-706" y="-58"/>
      </p:cViewPr>
      <p:guideLst>
        <p:guide orient="horz" pos="2803"/>
        <p:guide orient="horz" pos="929"/>
        <p:guide orient="horz" pos="3061"/>
        <p:guide orient="horz" pos="1278"/>
        <p:guide orient="horz" pos="1323"/>
        <p:guide orient="horz" pos="2857"/>
        <p:guide orient="horz" pos="3050"/>
        <p:guide pos="1378"/>
        <p:guide pos="42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482" y="150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3" name="Rectangle 3"/>
          <p:cNvSpPr>
            <a:spLocks noGrp="1" noChangeArrowheads="1"/>
          </p:cNvSpPr>
          <p:nvPr>
            <p:ph type="dt" sz="quarter" idx="1"/>
          </p:nvPr>
        </p:nvSpPr>
        <p:spPr bwMode="auto">
          <a:xfrm>
            <a:off x="402590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algn="r" defTabSz="946150">
              <a:defRPr sz="1200" i="0">
                <a:latin typeface="Arial" charset="0"/>
                <a:cs typeface="+mn-cs"/>
              </a:defRPr>
            </a:lvl1pPr>
          </a:lstStyle>
          <a:p>
            <a:pPr>
              <a:defRPr/>
            </a:pPr>
            <a:endParaRPr lang="en-GB"/>
          </a:p>
        </p:txBody>
      </p:sp>
      <p:sp>
        <p:nvSpPr>
          <p:cNvPr id="10244" name="Rectangle 4"/>
          <p:cNvSpPr>
            <a:spLocks noGrp="1" noChangeArrowheads="1"/>
          </p:cNvSpPr>
          <p:nvPr>
            <p:ph type="ftr" sz="quarter" idx="2"/>
          </p:nvPr>
        </p:nvSpPr>
        <p:spPr bwMode="auto">
          <a:xfrm>
            <a:off x="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5" name="Rectangle 5"/>
          <p:cNvSpPr>
            <a:spLocks noGrp="1" noChangeArrowheads="1"/>
          </p:cNvSpPr>
          <p:nvPr>
            <p:ph type="sldNum" sz="quarter" idx="3"/>
          </p:nvPr>
        </p:nvSpPr>
        <p:spPr bwMode="auto">
          <a:xfrm>
            <a:off x="402590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algn="r" defTabSz="946150">
              <a:defRPr sz="1200" i="0">
                <a:latin typeface="Arial" charset="0"/>
                <a:cs typeface="+mn-cs"/>
              </a:defRPr>
            </a:lvl1pPr>
          </a:lstStyle>
          <a:p>
            <a:pPr>
              <a:defRPr/>
            </a:pPr>
            <a:fld id="{B52A471A-6408-4749-B942-0029138DA2C8}"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4"/>
          <p:cNvSpPr>
            <a:spLocks noGrp="1" noRot="1" noChangeAspect="1" noChangeArrowheads="1" noTextEdit="1"/>
          </p:cNvSpPr>
          <p:nvPr>
            <p:ph type="sldImg" idx="2"/>
          </p:nvPr>
        </p:nvSpPr>
        <p:spPr bwMode="auto">
          <a:xfrm>
            <a:off x="987425" y="766763"/>
            <a:ext cx="5119688" cy="384016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2513"/>
            <a:ext cx="5207000" cy="3279775"/>
          </a:xfrm>
          <a:prstGeom prst="rect">
            <a:avLst/>
          </a:prstGeom>
          <a:noFill/>
          <a:ln w="12700">
            <a:noFill/>
            <a:miter lim="800000"/>
            <a:headEnd/>
            <a:tailEnd/>
          </a:ln>
          <a:effectLst/>
        </p:spPr>
        <p:txBody>
          <a:bodyPr vert="horz" wrap="square" lIns="94549" tIns="47274" rIns="94549" bIns="4727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00" kern="1200">
        <a:solidFill>
          <a:schemeClr val="tx1"/>
        </a:solidFill>
        <a:latin typeface="Arial" charset="0"/>
        <a:ea typeface="+mn-ea"/>
        <a:cs typeface="+mn-cs"/>
      </a:defRPr>
    </a:lvl1pPr>
    <a:lvl2pPr marL="190500" algn="l" rtl="0" eaLnBrk="0" fontAlgn="base" hangingPunct="0">
      <a:spcBef>
        <a:spcPct val="30000"/>
      </a:spcBef>
      <a:spcAft>
        <a:spcPct val="0"/>
      </a:spcAft>
      <a:defRPr sz="800" kern="1200">
        <a:solidFill>
          <a:schemeClr val="tx1"/>
        </a:solidFill>
        <a:latin typeface="Arial" charset="0"/>
        <a:ea typeface="+mn-ea"/>
        <a:cs typeface="+mn-cs"/>
      </a:defRPr>
    </a:lvl2pPr>
    <a:lvl3pPr marL="381000" algn="l" rtl="0" eaLnBrk="0" fontAlgn="base" hangingPunct="0">
      <a:spcBef>
        <a:spcPct val="30000"/>
      </a:spcBef>
      <a:spcAft>
        <a:spcPct val="0"/>
      </a:spcAft>
      <a:defRPr sz="800" kern="1200">
        <a:solidFill>
          <a:schemeClr val="tx1"/>
        </a:solidFill>
        <a:latin typeface="Arial" charset="0"/>
        <a:ea typeface="+mn-ea"/>
        <a:cs typeface="+mn-cs"/>
      </a:defRPr>
    </a:lvl3pPr>
    <a:lvl4pPr marL="571500" algn="l" rtl="0" eaLnBrk="0" fontAlgn="base" hangingPunct="0">
      <a:spcBef>
        <a:spcPct val="30000"/>
      </a:spcBef>
      <a:spcAft>
        <a:spcPct val="0"/>
      </a:spcAft>
      <a:defRPr sz="800" kern="1200">
        <a:solidFill>
          <a:schemeClr val="tx1"/>
        </a:solidFill>
        <a:latin typeface="Arial" charset="0"/>
        <a:ea typeface="+mn-ea"/>
        <a:cs typeface="+mn-cs"/>
      </a:defRPr>
    </a:lvl4pPr>
    <a:lvl5pPr marL="762000" algn="l" rtl="0" eaLnBrk="0" fontAlgn="base" hangingPunct="0">
      <a:spcBef>
        <a:spcPct val="30000"/>
      </a:spcBef>
      <a:spcAft>
        <a:spcPct val="0"/>
      </a:spcAft>
      <a:defRPr sz="8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w="9525"/>
        </p:spPr>
        <p:txBody>
          <a:bodyPr/>
          <a:lstStyle/>
          <a:p>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776644DC-B824-469D-B393-4419880AD63E}" type="datetimeFigureOut">
              <a:rPr lang="en-US"/>
              <a:pPr>
                <a:defRPr/>
              </a:pPr>
              <a:t>4/7/2016</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190ACDDF-7F05-4DD3-BCB3-3A06FC16C3B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DC1A3B42-0F2D-4D40-9FD8-6EAD4216BF3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06148460-424A-4F84-A78C-396F2BB315F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3FD50121-21B0-41EC-9A12-1BE5E2BE45A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GB"/>
          </a:p>
        </p:txBody>
      </p:sp>
      <p:sp>
        <p:nvSpPr>
          <p:cNvPr id="7" name="Footer Placeholder 4"/>
          <p:cNvSpPr>
            <a:spLocks noGrp="1"/>
          </p:cNvSpPr>
          <p:nvPr>
            <p:ph type="ftr" sz="quarter" idx="11"/>
          </p:nvPr>
        </p:nvSpPr>
        <p:spPr/>
        <p:txBody>
          <a:bodyPr/>
          <a:lstStyle>
            <a:lvl1pPr>
              <a:defRPr/>
            </a:lvl1pPr>
            <a:extLst/>
          </a:lstStyle>
          <a:p>
            <a:pPr>
              <a:defRPr/>
            </a:pPr>
            <a:r>
              <a:rPr lang="en-GB"/>
              <a:t>Rolls-Royce proprietary information</a:t>
            </a:r>
          </a:p>
        </p:txBody>
      </p:sp>
      <p:sp>
        <p:nvSpPr>
          <p:cNvPr id="8" name="Slide Number Placeholder 5"/>
          <p:cNvSpPr>
            <a:spLocks noGrp="1"/>
          </p:cNvSpPr>
          <p:nvPr>
            <p:ph type="sldNum" sz="quarter" idx="12"/>
          </p:nvPr>
        </p:nvSpPr>
        <p:spPr/>
        <p:txBody>
          <a:bodyPr/>
          <a:lstStyle>
            <a:lvl1pPr>
              <a:defRPr/>
            </a:lvl1pPr>
            <a:extLst/>
          </a:lstStyle>
          <a:p>
            <a:pPr>
              <a:defRPr/>
            </a:pPr>
            <a:fld id="{7D39EB0D-6072-4AAD-B87C-D65098501FB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E7F9C0C1-307A-4CCE-AF7E-FF41491AF58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GB"/>
          </a:p>
        </p:txBody>
      </p:sp>
      <p:sp>
        <p:nvSpPr>
          <p:cNvPr id="8" name="Footer Placeholder 7"/>
          <p:cNvSpPr>
            <a:spLocks noGrp="1"/>
          </p:cNvSpPr>
          <p:nvPr>
            <p:ph type="ftr" sz="quarter" idx="11"/>
          </p:nvPr>
        </p:nvSpPr>
        <p:spPr/>
        <p:txBody>
          <a:bodyPr/>
          <a:lstStyle>
            <a:lvl1pPr>
              <a:defRPr/>
            </a:lvl1pPr>
            <a:extLst/>
          </a:lstStyle>
          <a:p>
            <a:pPr>
              <a:defRPr/>
            </a:pPr>
            <a:r>
              <a:rPr lang="en-GB"/>
              <a:t>Rolls-Royce proprietary information</a:t>
            </a:r>
          </a:p>
        </p:txBody>
      </p:sp>
      <p:sp>
        <p:nvSpPr>
          <p:cNvPr id="9" name="Slide Number Placeholder 8"/>
          <p:cNvSpPr>
            <a:spLocks noGrp="1"/>
          </p:cNvSpPr>
          <p:nvPr>
            <p:ph type="sldNum" sz="quarter" idx="12"/>
          </p:nvPr>
        </p:nvSpPr>
        <p:spPr/>
        <p:txBody>
          <a:bodyPr/>
          <a:lstStyle>
            <a:lvl1pPr>
              <a:defRPr/>
            </a:lvl1pPr>
            <a:extLst/>
          </a:lstStyle>
          <a:p>
            <a:pPr>
              <a:defRPr/>
            </a:pPr>
            <a:fld id="{5FA9B6DB-1044-4175-B981-4907F01FC38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GB"/>
          </a:p>
        </p:txBody>
      </p:sp>
      <p:sp>
        <p:nvSpPr>
          <p:cNvPr id="4" name="Footer Placeholder 3"/>
          <p:cNvSpPr>
            <a:spLocks noGrp="1"/>
          </p:cNvSpPr>
          <p:nvPr>
            <p:ph type="ftr" sz="quarter" idx="11"/>
          </p:nvPr>
        </p:nvSpPr>
        <p:spPr/>
        <p:txBody>
          <a:bodyPr/>
          <a:lstStyle>
            <a:lvl1pPr>
              <a:defRPr/>
            </a:lvl1pPr>
            <a:extLst/>
          </a:lstStyle>
          <a:p>
            <a:pPr>
              <a:defRPr/>
            </a:pPr>
            <a:r>
              <a:rPr lang="en-GB"/>
              <a:t>Rolls-Royce proprietary information</a:t>
            </a:r>
          </a:p>
        </p:txBody>
      </p:sp>
      <p:sp>
        <p:nvSpPr>
          <p:cNvPr id="5" name="Slide Number Placeholder 4"/>
          <p:cNvSpPr>
            <a:spLocks noGrp="1"/>
          </p:cNvSpPr>
          <p:nvPr>
            <p:ph type="sldNum" sz="quarter" idx="12"/>
          </p:nvPr>
        </p:nvSpPr>
        <p:spPr/>
        <p:txBody>
          <a:bodyPr/>
          <a:lstStyle>
            <a:lvl1pPr>
              <a:defRPr/>
            </a:lvl1pPr>
            <a:extLst/>
          </a:lstStyle>
          <a:p>
            <a:pPr>
              <a:defRPr/>
            </a:pPr>
            <a:fld id="{12DC990A-7422-41DE-83BA-7A5795E07AC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4" name="Slide Number Placeholder 17"/>
          <p:cNvSpPr>
            <a:spLocks noGrp="1"/>
          </p:cNvSpPr>
          <p:nvPr>
            <p:ph type="sldNum" sz="quarter" idx="12"/>
          </p:nvPr>
        </p:nvSpPr>
        <p:spPr/>
        <p:txBody>
          <a:bodyPr/>
          <a:lstStyle>
            <a:lvl1pPr>
              <a:defRPr/>
            </a:lvl1pPr>
          </a:lstStyle>
          <a:p>
            <a:pPr>
              <a:defRPr/>
            </a:pPr>
            <a:fld id="{8AA47C80-836F-4AA7-8F4C-5C0142BD93E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D5292E05-6535-443D-AC9A-7D796254D4D8}"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GB"/>
              <a:t>Rolls-Royce proprietary information</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082F3258-FAD3-481C-BB65-2A3E85B1FB1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GB"/>
              <a:t>Rolls-Royce proprietary information</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24106E7F-DD3C-4602-ACAF-B5A2974DA49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88" r:id="rId1"/>
    <p:sldLayoutId id="2147483979" r:id="rId2"/>
    <p:sldLayoutId id="2147483989" r:id="rId3"/>
    <p:sldLayoutId id="2147483990" r:id="rId4"/>
    <p:sldLayoutId id="2147483991" r:id="rId5"/>
    <p:sldLayoutId id="2147483992" r:id="rId6"/>
    <p:sldLayoutId id="2147483978" r:id="rId7"/>
    <p:sldLayoutId id="2147483993" r:id="rId8"/>
    <p:sldLayoutId id="2147483994" r:id="rId9"/>
    <p:sldLayoutId id="2147483977" r:id="rId10"/>
    <p:sldLayoutId id="2147483976" r:id="rId11"/>
  </p:sldLayoutIdLst>
  <p:hf sldNum="0"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cid:image002.jpg@01CD23BA.60BF47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35" descr="cid:image002.jpg@01CD23BA.60BF4750"/>
          <p:cNvPicPr>
            <a:picLocks noChangeAspect="1" noChangeArrowheads="1"/>
          </p:cNvPicPr>
          <p:nvPr/>
        </p:nvPicPr>
        <p:blipFill>
          <a:blip r:embed="rId3" r:link="rId4" cstate="print"/>
          <a:srcRect/>
          <a:stretch>
            <a:fillRect/>
          </a:stretch>
        </p:blipFill>
        <p:spPr bwMode="auto">
          <a:xfrm>
            <a:off x="5694363" y="6076950"/>
            <a:ext cx="3186112" cy="781050"/>
          </a:xfrm>
          <a:prstGeom prst="rect">
            <a:avLst/>
          </a:prstGeom>
          <a:noFill/>
          <a:ln w="9525">
            <a:noFill/>
            <a:miter lim="800000"/>
            <a:headEnd/>
            <a:tailEnd/>
          </a:ln>
        </p:spPr>
      </p:pic>
      <p:graphicFrame>
        <p:nvGraphicFramePr>
          <p:cNvPr id="5" name="Table 4"/>
          <p:cNvGraphicFramePr>
            <a:graphicFrameLocks noGrp="1"/>
          </p:cNvGraphicFramePr>
          <p:nvPr/>
        </p:nvGraphicFramePr>
        <p:xfrm>
          <a:off x="127000" y="122238"/>
          <a:ext cx="8902700" cy="777875"/>
        </p:xfrm>
        <a:graphic>
          <a:graphicData uri="http://schemas.openxmlformats.org/drawingml/2006/table">
            <a:tbl>
              <a:tblPr/>
              <a:tblGrid>
                <a:gridCol w="2225675"/>
                <a:gridCol w="2224088"/>
                <a:gridCol w="3900487"/>
                <a:gridCol w="552450"/>
              </a:tblGrid>
              <a:tr h="490457">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HS&amp;E INCIDENT BULLETIN</a:t>
                      </a:r>
                    </a:p>
                  </a:txBody>
                  <a:tcPr marL="108000" marR="108000" marT="108030" marB="10803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2</a:t>
                      </a:r>
                      <a:r>
                        <a:rPr kumimoji="0" lang="en-GB" sz="1800" b="1" i="0" u="none" strike="noStrike" cap="none" normalizeH="0" baseline="30000" dirty="0" smtClean="0">
                          <a:ln>
                            <a:noFill/>
                          </a:ln>
                          <a:solidFill>
                            <a:srgbClr val="FFFFFF"/>
                          </a:solidFill>
                          <a:effectLst/>
                          <a:latin typeface="Lucida Sans Unicode" pitchFamily="34" charset="0"/>
                          <a:cs typeface="Arial" pitchFamily="34" charset="0"/>
                        </a:rPr>
                        <a:t>nd</a:t>
                      </a: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Quarter 2012</a:t>
                      </a:r>
                    </a:p>
                  </a:txBody>
                  <a:tcPr marL="108000" marR="108000" marT="108030" marB="10803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Lucida Sans Unicode" pitchFamily="34" charset="0"/>
                        <a:cs typeface="Arial" pitchFamily="34" charset="0"/>
                      </a:endParaRPr>
                    </a:p>
                  </a:txBody>
                  <a:tcPr marL="108000" marR="108000" marT="108030" marB="10803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r>
              <a:tr h="2874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Type of Incident</a:t>
                      </a:r>
                    </a:p>
                  </a:txBody>
                  <a:tcPr marL="108000" marR="108000" marT="0" marB="0" anchor="ctr" horzOverflow="overflow">
                    <a:lnL>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1" u="none" strike="noStrike" cap="none" normalizeH="0" baseline="0" dirty="0" smtClean="0">
                          <a:ln>
                            <a:noFill/>
                          </a:ln>
                          <a:solidFill>
                            <a:schemeClr val="bg1"/>
                          </a:solidFill>
                          <a:effectLst/>
                          <a:latin typeface="Lucida Sans Unicode" pitchFamily="34" charset="0"/>
                          <a:cs typeface="Arial" pitchFamily="34" charset="0"/>
                        </a:rPr>
                        <a:t>Fracture / Laceration</a:t>
                      </a:r>
                    </a:p>
                  </a:txBody>
                  <a:tcPr marL="108000" marR="108000" marT="0" marB="0" anchor="ctr" horzOverflow="overflow">
                    <a:lnL w="28575" cap="flat" cmpd="sng" algn="ctr">
                      <a:solidFill>
                        <a:schemeClr val="bg1"/>
                      </a:solidFill>
                      <a:prstDash val="solid"/>
                      <a:round/>
                      <a:headEnd type="none" w="med" len="med"/>
                      <a:tailEnd type="none" w="med" len="med"/>
                    </a:lnL>
                    <a:lnR>
                      <a:noFill/>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hMerge="1">
                  <a:txBody>
                    <a:bodyPr/>
                    <a:lstStyle/>
                    <a:p>
                      <a:endParaRPr lang="en-US"/>
                    </a:p>
                  </a:txBody>
                  <a:tcPr/>
                </a:tc>
                <a:tc hMerge="1">
                  <a:txBody>
                    <a:bodyPr/>
                    <a:lstStyle/>
                    <a:p>
                      <a:endParaRPr lang="en-US"/>
                    </a:p>
                  </a:txBody>
                  <a:tcPr/>
                </a:tc>
              </a:tr>
            </a:tbl>
          </a:graphicData>
        </a:graphic>
      </p:graphicFrame>
      <p:graphicFrame>
        <p:nvGraphicFramePr>
          <p:cNvPr id="6" name="Table 5"/>
          <p:cNvGraphicFramePr>
            <a:graphicFrameLocks noGrp="1"/>
          </p:cNvGraphicFramePr>
          <p:nvPr/>
        </p:nvGraphicFramePr>
        <p:xfrm>
          <a:off x="123825" y="962025"/>
          <a:ext cx="8907463" cy="5441951"/>
        </p:xfrm>
        <a:graphic>
          <a:graphicData uri="http://schemas.openxmlformats.org/drawingml/2006/table">
            <a:tbl>
              <a:tblPr firstRow="1" bandRow="1">
                <a:tableStyleId>{5C22544A-7EE6-4342-B048-85BDC9FD1C3A}</a:tableStyleId>
              </a:tblPr>
              <a:tblGrid>
                <a:gridCol w="4448257"/>
                <a:gridCol w="663067"/>
                <a:gridCol w="3796139"/>
              </a:tblGrid>
              <a:tr h="327695">
                <a:tc>
                  <a:txBody>
                    <a:bodyPr/>
                    <a:lstStyle/>
                    <a:p>
                      <a:r>
                        <a:rPr lang="en-GB" sz="1200" b="1" dirty="0" smtClean="0">
                          <a:solidFill>
                            <a:schemeClr val="bg1"/>
                          </a:solidFill>
                        </a:rPr>
                        <a:t>Summary:</a:t>
                      </a:r>
                      <a:endParaRPr lang="en-GB" sz="1200" b="1" dirty="0">
                        <a:solidFill>
                          <a:schemeClr val="bg1"/>
                        </a:solidFill>
                      </a:endParaRPr>
                    </a:p>
                  </a:txBody>
                  <a:tcPr marL="89994" marR="0" marT="0"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A9AC"/>
                    </a:solidFill>
                  </a:tcPr>
                </a:tc>
                <a:tc rowSpan="2"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8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800" b="0" dirty="0" smtClean="0">
                        <a:solidFill>
                          <a:schemeClr val="tx1"/>
                        </a:solidFill>
                      </a:endParaRPr>
                    </a:p>
                  </a:txBody>
                  <a:tcPr marL="89994" marR="89994" marT="90013" marB="90013">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hMerge="1">
                  <a:txBody>
                    <a:bodyPr/>
                    <a:lstStyle/>
                    <a:p>
                      <a:endParaRPr lang="en-GB"/>
                    </a:p>
                  </a:txBody>
                  <a:tcPr/>
                </a:tc>
              </a:tr>
              <a:tr h="2466051">
                <a:tc>
                  <a:txBody>
                    <a:bodyPr/>
                    <a:lstStyle/>
                    <a:p>
                      <a:r>
                        <a:rPr kumimoji="0" lang="en-US" sz="1800" b="0" i="0" u="none" strike="noStrike" kern="1200" baseline="0" dirty="0" smtClean="0">
                          <a:solidFill>
                            <a:schemeClr val="dk1"/>
                          </a:solidFill>
                          <a:latin typeface="+mn-lt"/>
                          <a:ea typeface="+mn-ea"/>
                          <a:cs typeface="+mn-cs"/>
                        </a:rPr>
                        <a:t> </a:t>
                      </a:r>
                      <a:r>
                        <a:rPr kumimoji="0" lang="en-US" sz="1200" b="0" i="0" u="none" strike="noStrike" kern="1200" baseline="0" dirty="0" smtClean="0">
                          <a:solidFill>
                            <a:schemeClr val="dk1"/>
                          </a:solidFill>
                          <a:latin typeface="+mn-lt"/>
                          <a:ea typeface="+mn-ea"/>
                          <a:cs typeface="+mn-cs"/>
                        </a:rPr>
                        <a:t>Contractor’s workman was assisting D-R Workman during rider ring fitment on piston for clearance and end gap measurement. Piston Rod Assembly was rested on pallet with wooden V block at one end and another end was hanged thru’ crane hook using lifting belt. To have access for ring fitment contractor’s workman tried to move/pull the assembly towards him slightly so that piston edge rest on the pallet. Unfortunately while doing so assembly moved little more and slipped on the floor from the pallet and causing his fingers trapped between floor and two sides of piston (little away from the bottom of piston). </a:t>
                      </a:r>
                      <a:endParaRPr lang="en-GB" sz="1400" dirty="0">
                        <a:solidFill>
                          <a:schemeClr val="tx1"/>
                        </a:solidFill>
                      </a:endParaRPr>
                    </a:p>
                  </a:txBody>
                  <a:tcPr marL="89994" marR="89994" marT="90013" marB="90013">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gridSpan="2" vMerge="1">
                  <a:txBody>
                    <a:bodyPr/>
                    <a:lstStyle/>
                    <a:p>
                      <a:endParaRPr lang="en-GB" sz="1000" dirty="0">
                        <a:solidFill>
                          <a:schemeClr val="tx1"/>
                        </a:solidFill>
                      </a:endParaRPr>
                    </a:p>
                  </a:txBody>
                  <a:tcPr marL="90000" marR="90000" marT="90000" marB="90000">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vMerge="1">
                  <a:txBody>
                    <a:bodyPr/>
                    <a:lstStyle/>
                    <a:p>
                      <a:endParaRPr lang="en-GB"/>
                    </a:p>
                  </a:txBody>
                  <a:tcPr/>
                </a:tc>
              </a:tr>
              <a:tr h="327695">
                <a:tc>
                  <a:txBody>
                    <a:bodyPr/>
                    <a:lstStyle/>
                    <a:p>
                      <a:r>
                        <a:rPr lang="en-GB" sz="1200" b="1" dirty="0" smtClean="0">
                          <a:solidFill>
                            <a:schemeClr val="bg1"/>
                          </a:solidFill>
                        </a:rPr>
                        <a:t>Root</a:t>
                      </a:r>
                      <a:r>
                        <a:rPr lang="en-GB" sz="1200" b="1" baseline="0" dirty="0" smtClean="0">
                          <a:solidFill>
                            <a:schemeClr val="bg1"/>
                          </a:solidFill>
                        </a:rPr>
                        <a:t> Causes</a:t>
                      </a:r>
                      <a:r>
                        <a:rPr lang="en-GB" sz="1000" b="1" dirty="0" smtClean="0">
                          <a:solidFill>
                            <a:schemeClr val="bg1"/>
                          </a:solidFill>
                        </a:rPr>
                        <a:t>:</a:t>
                      </a:r>
                      <a:endParaRPr lang="en-GB" sz="1000" b="1" dirty="0">
                        <a:solidFill>
                          <a:schemeClr val="bg1"/>
                        </a:solidFill>
                      </a:endParaRPr>
                    </a:p>
                  </a:txBody>
                  <a:tcPr marL="89994" marR="0" marT="0"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A9AC"/>
                    </a:solidFill>
                  </a:tcPr>
                </a:tc>
                <a:tc gridSpan="2">
                  <a:txBody>
                    <a:bodyPr/>
                    <a:lstStyle/>
                    <a:p>
                      <a:r>
                        <a:rPr lang="en-GB" sz="1200" b="1" dirty="0" smtClean="0">
                          <a:solidFill>
                            <a:schemeClr val="bg1"/>
                          </a:solidFill>
                        </a:rPr>
                        <a:t>Actions Taken Thus Far: Next Steps</a:t>
                      </a:r>
                      <a:endParaRPr lang="en-GB" sz="1200" b="1" dirty="0">
                        <a:solidFill>
                          <a:schemeClr val="bg1"/>
                        </a:solidFill>
                      </a:endParaRPr>
                    </a:p>
                  </a:txBody>
                  <a:tcPr marL="89994" marR="0" marT="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A7A9AC"/>
                    </a:solidFill>
                  </a:tcPr>
                </a:tc>
                <a:tc hMerge="1">
                  <a:txBody>
                    <a:bodyPr/>
                    <a:lstStyle/>
                    <a:p>
                      <a:endParaRPr lang="en-GB"/>
                    </a:p>
                  </a:txBody>
                  <a:tcPr/>
                </a:tc>
              </a:tr>
              <a:tr h="1996462">
                <a:tc rowSpan="2">
                  <a:txBody>
                    <a:bodyPr/>
                    <a:lstStyle/>
                    <a:p>
                      <a:r>
                        <a:rPr kumimoji="0" lang="en-US" sz="1800" b="0" i="0" u="none" strike="noStrike" kern="1200" baseline="0" dirty="0" smtClean="0">
                          <a:solidFill>
                            <a:schemeClr val="dk1"/>
                          </a:solidFill>
                          <a:latin typeface="+mn-lt"/>
                          <a:ea typeface="+mn-ea"/>
                          <a:cs typeface="+mn-cs"/>
                        </a:rPr>
                        <a:t> </a:t>
                      </a:r>
                    </a:p>
                    <a:p>
                      <a:pPr marL="171450" indent="-171450">
                        <a:buFont typeface="Arial" pitchFamily="34" charset="0"/>
                        <a:buChar char="•"/>
                      </a:pPr>
                      <a:r>
                        <a:rPr kumimoji="0" lang="en-US" sz="1200" b="0" i="0" u="none" strike="noStrike" kern="1200" baseline="0" dirty="0" smtClean="0">
                          <a:solidFill>
                            <a:schemeClr val="dk1"/>
                          </a:solidFill>
                          <a:latin typeface="+mn-lt"/>
                          <a:ea typeface="+mn-ea"/>
                          <a:cs typeface="+mn-cs"/>
                        </a:rPr>
                        <a:t>Workman tried to move the piston assembly thru’ his hands instead of using the crane (unsafe act) </a:t>
                      </a:r>
                    </a:p>
                    <a:p>
                      <a:pPr marL="171450" indent="-171450">
                        <a:buFont typeface="Arial" pitchFamily="34" charset="0"/>
                        <a:buChar char="•"/>
                      </a:pPr>
                      <a:r>
                        <a:rPr kumimoji="0" lang="en-US" sz="1200" b="0" i="0" u="none" strike="noStrike" kern="1200" baseline="0" dirty="0" smtClean="0">
                          <a:solidFill>
                            <a:schemeClr val="dk1"/>
                          </a:solidFill>
                          <a:latin typeface="+mn-lt"/>
                          <a:ea typeface="+mn-ea"/>
                          <a:cs typeface="+mn-cs"/>
                        </a:rPr>
                        <a:t>Workman failed to recognize risk – placing both hands on ‘line of fire’ (under the load) </a:t>
                      </a:r>
                    </a:p>
                    <a:p>
                      <a:pPr marL="171450" indent="-171450">
                        <a:buFont typeface="Arial" pitchFamily="34" charset="0"/>
                        <a:buChar char="•"/>
                      </a:pPr>
                      <a:r>
                        <a:rPr kumimoji="0" lang="en-US" sz="1200" b="0" i="0" u="none" strike="noStrike" kern="1200" baseline="0" dirty="0" smtClean="0">
                          <a:solidFill>
                            <a:schemeClr val="dk1"/>
                          </a:solidFill>
                          <a:latin typeface="+mn-lt"/>
                          <a:ea typeface="+mn-ea"/>
                          <a:cs typeface="+mn-cs"/>
                        </a:rPr>
                        <a:t>Lifting belt was not properly tightened on piston. </a:t>
                      </a:r>
                    </a:p>
                  </a:txBody>
                  <a:tcPr marL="89994" marR="89994" marT="90013" marB="90013">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171450" indent="-171450">
                        <a:buFont typeface="Arial" pitchFamily="34" charset="0"/>
                        <a:buChar char="•"/>
                      </a:pPr>
                      <a:r>
                        <a:rPr kumimoji="0" lang="en-US" sz="1100" b="0" i="0" u="none" strike="noStrike" kern="1200" baseline="0" dirty="0" smtClean="0">
                          <a:solidFill>
                            <a:schemeClr val="dk1"/>
                          </a:solidFill>
                          <a:latin typeface="+mn-lt"/>
                          <a:ea typeface="+mn-ea"/>
                          <a:cs typeface="+mn-cs"/>
                        </a:rPr>
                        <a:t>An appropriate fixture, workbench is to be used for resting the piston assembly while checking/inspection of piston/rider rings. </a:t>
                      </a:r>
                    </a:p>
                    <a:p>
                      <a:pPr marL="171450" indent="-171450">
                        <a:buFont typeface="Arial" pitchFamily="34" charset="0"/>
                        <a:buChar char="•"/>
                      </a:pPr>
                      <a:r>
                        <a:rPr kumimoji="0" lang="en-US" sz="1100" b="0" i="0" u="none" strike="noStrike" kern="1200" baseline="0" dirty="0" smtClean="0">
                          <a:solidFill>
                            <a:schemeClr val="dk1"/>
                          </a:solidFill>
                          <a:latin typeface="+mn-lt"/>
                          <a:ea typeface="+mn-ea"/>
                          <a:cs typeface="+mn-cs"/>
                        </a:rPr>
                        <a:t>Always use crane for shifting/movement of component and avoid manual movement (push/pull). </a:t>
                      </a:r>
                    </a:p>
                    <a:p>
                      <a:pPr marL="171450" indent="-171450">
                        <a:buFont typeface="Arial" pitchFamily="34" charset="0"/>
                        <a:buChar char="•"/>
                      </a:pPr>
                      <a:r>
                        <a:rPr kumimoji="0" lang="en-US" sz="1100" b="0" i="0" u="none" strike="noStrike" kern="1200" baseline="0" dirty="0" smtClean="0">
                          <a:solidFill>
                            <a:schemeClr val="dk1"/>
                          </a:solidFill>
                          <a:latin typeface="+mn-lt"/>
                          <a:ea typeface="+mn-ea"/>
                          <a:cs typeface="+mn-cs"/>
                        </a:rPr>
                        <a:t>Lifting belt must be tightened properly on piston assembly for proper hold/grip. </a:t>
                      </a:r>
                    </a:p>
                    <a:p>
                      <a:pPr marL="171450" indent="-171450">
                        <a:buFont typeface="Arial" pitchFamily="34" charset="0"/>
                        <a:buChar char="•"/>
                      </a:pPr>
                      <a:r>
                        <a:rPr kumimoji="0" lang="en-US" sz="1100" b="0" i="0" u="none" strike="noStrike" kern="1200" baseline="0" dirty="0" smtClean="0">
                          <a:solidFill>
                            <a:schemeClr val="dk1"/>
                          </a:solidFill>
                          <a:latin typeface="+mn-lt"/>
                          <a:ea typeface="+mn-ea"/>
                          <a:cs typeface="+mn-cs"/>
                        </a:rPr>
                        <a:t>JSEA to be prepared for Piston &amp; Rod Assembly and checking clearances and end gaps. </a:t>
                      </a:r>
                    </a:p>
                    <a:p>
                      <a:pPr marL="171450" indent="-171450">
                        <a:buFont typeface="Arial" pitchFamily="34" charset="0"/>
                        <a:buChar char="•"/>
                      </a:pPr>
                      <a:r>
                        <a:rPr kumimoji="0" lang="en-US" sz="1100" b="0" i="0" u="none" strike="noStrike" kern="1200" baseline="0" dirty="0" smtClean="0">
                          <a:solidFill>
                            <a:schemeClr val="dk1"/>
                          </a:solidFill>
                          <a:latin typeface="+mn-lt"/>
                          <a:ea typeface="+mn-ea"/>
                          <a:cs typeface="+mn-cs"/>
                        </a:rPr>
                        <a:t>Sharing incident and safe/best practice for material handling </a:t>
                      </a:r>
                    </a:p>
                  </a:txBody>
                  <a:tcPr marL="89994" marR="0" marT="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c hMerge="1">
                  <a:txBody>
                    <a:bodyPr/>
                    <a:lstStyle/>
                    <a:p>
                      <a:endParaRPr lang="en-GB" sz="1200" b="0" dirty="0">
                        <a:solidFill>
                          <a:schemeClr val="tx1"/>
                        </a:solidFill>
                      </a:endParaRPr>
                    </a:p>
                  </a:txBody>
                  <a:tcPr marL="89994"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noFill/>
                  </a:tcPr>
                </a:tc>
              </a:tr>
              <a:tr h="324048">
                <a:tc vMerge="1">
                  <a:txBody>
                    <a:bodyPr/>
                    <a:lstStyle/>
                    <a:p>
                      <a:endParaRPr lang="en-GB"/>
                    </a:p>
                  </a:txBody>
                  <a:tcPr/>
                </a:tc>
                <a:tc>
                  <a:txBody>
                    <a:bodyPr/>
                    <a:lstStyle/>
                    <a:p>
                      <a:endParaRPr lang="en-GB" sz="1000" b="0" dirty="0">
                        <a:solidFill>
                          <a:schemeClr val="tx1"/>
                        </a:solidFill>
                      </a:endParaRPr>
                    </a:p>
                  </a:txBody>
                  <a:tcPr marL="89994" marR="0" marT="0" marB="0" anchor="ctr">
                    <a:lnL w="285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000" b="0" dirty="0">
                        <a:solidFill>
                          <a:schemeClr val="tx1"/>
                        </a:solidFill>
                      </a:endParaRPr>
                    </a:p>
                  </a:txBody>
                  <a:tcPr marL="89994" marR="0" marT="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36893" name="Picture 2"/>
          <p:cNvPicPr>
            <a:picLocks noChangeAspect="1" noChangeArrowheads="1"/>
          </p:cNvPicPr>
          <p:nvPr/>
        </p:nvPicPr>
        <p:blipFill>
          <a:blip r:embed="rId5" cstate="print"/>
          <a:srcRect/>
          <a:stretch>
            <a:fillRect/>
          </a:stretch>
        </p:blipFill>
        <p:spPr bwMode="auto">
          <a:xfrm>
            <a:off x="5311775" y="1065213"/>
            <a:ext cx="2778125" cy="24384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Concourse</Template>
  <TotalTime>8865</TotalTime>
  <Words>255</Words>
  <Application>Microsoft Office PowerPoint</Application>
  <PresentationFormat>On-screen Show (4:3)</PresentationFormat>
  <Paragraphs>17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Concourse</vt:lpstr>
      <vt:lpstr>Slide 1</vt:lpstr>
    </vt:vector>
  </TitlesOfParts>
  <Company>Rolls-Royce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Rolls Royce</dc:creator>
  <dc:description>Developed by Operandi Limited</dc:description>
  <cp:lastModifiedBy>dell</cp:lastModifiedBy>
  <cp:revision>475</cp:revision>
  <cp:lastPrinted>2003-11-04T16:53:27Z</cp:lastPrinted>
  <dcterms:created xsi:type="dcterms:W3CDTF">2004-01-23T18:06:09Z</dcterms:created>
  <dcterms:modified xsi:type="dcterms:W3CDTF">2016-04-07T17:48:14Z</dcterms:modified>
</cp:coreProperties>
</file>